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10282225" cx="1828005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313e1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3313e1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60855f8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f60855f8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d8a73fe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2ed8a73fe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d8a73fec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ed8a73fec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d8a73fe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ed8a73fec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9d0fe78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f9d0fe78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3313e1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a3313e1d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f8123506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2f8123506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0.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4332400"/>
            <a:ext cx="16992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596">
                <a:solidFill>
                  <a:srgbClr val="FFFFFF"/>
                </a:solidFill>
                <a:latin typeface="Calibri"/>
                <a:ea typeface="Calibri"/>
                <a:cs typeface="Calibri"/>
                <a:sym typeface="Calibri"/>
              </a:rPr>
              <a:t>Web applications fundamentals</a:t>
            </a:r>
            <a:endParaRPr sz="9596">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Features of a typical web application</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Request/response flow in web applications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Design of a web application</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nvSpPr>
        <p:spPr>
          <a:xfrm>
            <a:off x="304800" y="1429750"/>
            <a:ext cx="17637300" cy="5606100"/>
          </a:xfrm>
          <a:prstGeom prst="rect">
            <a:avLst/>
          </a:prstGeom>
          <a:noFill/>
          <a:ln>
            <a:noFill/>
          </a:ln>
        </p:spPr>
        <p:txBody>
          <a:bodyPr anchorCtr="0" anchor="ctr" bIns="91425" lIns="91425" spcFirstLastPara="1" rIns="91425" wrap="square" tIns="91425">
            <a:noAutofit/>
          </a:bodyPr>
          <a:lstStyle/>
          <a:p>
            <a:pPr indent="-431800" lvl="0" marL="457200" rtl="0" algn="l">
              <a:lnSpc>
                <a:spcPct val="115000"/>
              </a:lnSpc>
              <a:spcBef>
                <a:spcPts val="160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Cross-platform</a:t>
            </a:r>
            <a:r>
              <a:rPr lang="en" sz="3200">
                <a:solidFill>
                  <a:srgbClr val="434343"/>
                </a:solidFill>
                <a:latin typeface="Calibri"/>
                <a:ea typeface="Calibri"/>
                <a:cs typeface="Calibri"/>
                <a:sym typeface="Calibri"/>
              </a:rPr>
              <a:t>: all platforms feature a web browser</a:t>
            </a:r>
            <a:endParaRPr sz="3200">
              <a:solidFill>
                <a:srgbClr val="434343"/>
              </a:solidFill>
              <a:latin typeface="Calibri"/>
              <a:ea typeface="Calibri"/>
              <a:cs typeface="Calibri"/>
              <a:sym typeface="Calibri"/>
            </a:endParaRPr>
          </a:p>
          <a:p>
            <a:pPr indent="-431800" lvl="0" marL="457200" rtl="0" algn="l">
              <a:lnSpc>
                <a:spcPct val="115000"/>
              </a:lnSpc>
              <a:spcBef>
                <a:spcPts val="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No installation</a:t>
            </a:r>
            <a:r>
              <a:rPr lang="en" sz="3200">
                <a:solidFill>
                  <a:srgbClr val="434343"/>
                </a:solidFill>
                <a:latin typeface="Calibri"/>
                <a:ea typeface="Calibri"/>
                <a:cs typeface="Calibri"/>
                <a:sym typeface="Calibri"/>
              </a:rPr>
              <a:t>: the client-side is downloaded each time the user loads the web app</a:t>
            </a:r>
            <a:endParaRPr sz="3200">
              <a:solidFill>
                <a:srgbClr val="434343"/>
              </a:solidFill>
              <a:latin typeface="Calibri"/>
              <a:ea typeface="Calibri"/>
              <a:cs typeface="Calibri"/>
              <a:sym typeface="Calibri"/>
            </a:endParaRPr>
          </a:p>
          <a:p>
            <a:pPr indent="-431800" lvl="0" marL="457200" rtl="0" algn="l">
              <a:lnSpc>
                <a:spcPct val="115000"/>
              </a:lnSpc>
              <a:spcBef>
                <a:spcPts val="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No maintenance</a:t>
            </a:r>
            <a:r>
              <a:rPr lang="en" sz="3200">
                <a:solidFill>
                  <a:srgbClr val="434343"/>
                </a:solidFill>
                <a:latin typeface="Calibri"/>
                <a:ea typeface="Calibri"/>
                <a:cs typeface="Calibri"/>
                <a:sym typeface="Calibri"/>
              </a:rPr>
              <a:t>: the client-side is updated on-the fly, no need for manual installations</a:t>
            </a:r>
            <a:endParaRPr sz="3200">
              <a:solidFill>
                <a:srgbClr val="434343"/>
              </a:solidFill>
              <a:latin typeface="Calibri"/>
              <a:ea typeface="Calibri"/>
              <a:cs typeface="Calibri"/>
              <a:sym typeface="Calibri"/>
            </a:endParaRPr>
          </a:p>
          <a:p>
            <a:pPr indent="-431800" lvl="0" marL="457200" rtl="0" algn="l">
              <a:lnSpc>
                <a:spcPct val="115000"/>
              </a:lnSpc>
              <a:spcBef>
                <a:spcPts val="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Segregation of technologies</a:t>
            </a:r>
            <a:r>
              <a:rPr lang="en" sz="3200">
                <a:solidFill>
                  <a:srgbClr val="434343"/>
                </a:solidFill>
                <a:latin typeface="Calibri"/>
                <a:ea typeface="Calibri"/>
                <a:cs typeface="Calibri"/>
                <a:sym typeface="Calibri"/>
              </a:rPr>
              <a:t>: client and server sides developed in different languages and frameworks</a:t>
            </a:r>
            <a:endParaRPr sz="3200">
              <a:solidFill>
                <a:srgbClr val="434343"/>
              </a:solidFill>
              <a:latin typeface="Calibri"/>
              <a:ea typeface="Calibri"/>
              <a:cs typeface="Calibri"/>
              <a:sym typeface="Calibri"/>
            </a:endParaRPr>
          </a:p>
          <a:p>
            <a:pPr indent="-431800" lvl="0" marL="457200" rtl="0" algn="l">
              <a:lnSpc>
                <a:spcPct val="115000"/>
              </a:lnSpc>
              <a:spcBef>
                <a:spcPts val="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Client-side on-demand</a:t>
            </a:r>
            <a:r>
              <a:rPr lang="en" sz="3200">
                <a:solidFill>
                  <a:srgbClr val="434343"/>
                </a:solidFill>
                <a:latin typeface="Calibri"/>
                <a:ea typeface="Calibri"/>
                <a:cs typeface="Calibri"/>
                <a:sym typeface="Calibri"/>
              </a:rPr>
              <a:t>: the client part can be delivered based on user platform: this means that a web app can run on </a:t>
            </a:r>
            <a:r>
              <a:rPr i="1" lang="en" sz="3200">
                <a:solidFill>
                  <a:srgbClr val="434343"/>
                </a:solidFill>
                <a:latin typeface="Calibri"/>
                <a:ea typeface="Calibri"/>
                <a:cs typeface="Calibri"/>
                <a:sym typeface="Calibri"/>
              </a:rPr>
              <a:t>mobile devices</a:t>
            </a:r>
            <a:r>
              <a:rPr lang="en" sz="3200">
                <a:solidFill>
                  <a:srgbClr val="434343"/>
                </a:solidFill>
                <a:latin typeface="Calibri"/>
                <a:ea typeface="Calibri"/>
                <a:cs typeface="Calibri"/>
                <a:sym typeface="Calibri"/>
              </a:rPr>
              <a:t> also!</a:t>
            </a:r>
            <a:endParaRPr sz="3200">
              <a:solidFill>
                <a:srgbClr val="434343"/>
              </a:solidFill>
              <a:latin typeface="Calibri"/>
              <a:ea typeface="Calibri"/>
              <a:cs typeface="Calibri"/>
              <a:sym typeface="Calibri"/>
            </a:endParaRPr>
          </a:p>
          <a:p>
            <a:pPr indent="-431800" lvl="0" marL="457200" rtl="0" algn="l">
              <a:lnSpc>
                <a:spcPct val="115000"/>
              </a:lnSpc>
              <a:spcBef>
                <a:spcPts val="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Server-side scalability: </a:t>
            </a:r>
            <a:r>
              <a:rPr lang="en" sz="3200">
                <a:solidFill>
                  <a:srgbClr val="434343"/>
                </a:solidFill>
                <a:latin typeface="Calibri"/>
                <a:ea typeface="Calibri"/>
                <a:cs typeface="Calibri"/>
                <a:sym typeface="Calibri"/>
              </a:rPr>
              <a:t>you can reach web-scale service capabilities</a:t>
            </a:r>
            <a:endParaRPr sz="3200">
              <a:solidFill>
                <a:srgbClr val="434343"/>
              </a:solidFill>
              <a:latin typeface="Calibri"/>
              <a:ea typeface="Calibri"/>
              <a:cs typeface="Calibri"/>
              <a:sym typeface="Calibri"/>
            </a:endParaRPr>
          </a:p>
        </p:txBody>
      </p:sp>
      <p:sp>
        <p:nvSpPr>
          <p:cNvPr id="156" name="Google Shape;156;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Features of a typical web application</a:t>
            </a:r>
            <a:endParaRPr sz="4395"/>
          </a:p>
        </p:txBody>
      </p:sp>
      <p:sp>
        <p:nvSpPr>
          <p:cNvPr id="157" name="Google Shape;157;p44"/>
          <p:cNvSpPr txBox="1"/>
          <p:nvPr/>
        </p:nvSpPr>
        <p:spPr>
          <a:xfrm>
            <a:off x="304800" y="7116650"/>
            <a:ext cx="17430600" cy="3000000"/>
          </a:xfrm>
          <a:prstGeom prst="rect">
            <a:avLst/>
          </a:prstGeom>
          <a:noFill/>
          <a:ln>
            <a:noFill/>
          </a:ln>
        </p:spPr>
        <p:txBody>
          <a:bodyPr anchorCtr="0" anchor="ctr" bIns="91425" lIns="91425" spcFirstLastPara="1" rIns="91425" wrap="square" tIns="91425">
            <a:noAutofit/>
          </a:bodyPr>
          <a:lstStyle/>
          <a:p>
            <a:pPr indent="-431800" lvl="0" marL="457200" rtl="0" algn="l">
              <a:lnSpc>
                <a:spcPct val="115000"/>
              </a:lnSpc>
              <a:spcBef>
                <a:spcPts val="160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Network bottleneck</a:t>
            </a:r>
            <a:r>
              <a:rPr lang="en" sz="3200">
                <a:solidFill>
                  <a:srgbClr val="434343"/>
                </a:solidFill>
                <a:latin typeface="Calibri"/>
                <a:ea typeface="Calibri"/>
                <a:cs typeface="Calibri"/>
                <a:sym typeface="Calibri"/>
              </a:rPr>
              <a:t>: lack of network or network latency can prevent a smooth user interaction</a:t>
            </a:r>
            <a:endParaRPr sz="3200">
              <a:solidFill>
                <a:srgbClr val="434343"/>
              </a:solidFill>
              <a:latin typeface="Calibri"/>
              <a:ea typeface="Calibri"/>
              <a:cs typeface="Calibri"/>
              <a:sym typeface="Calibri"/>
            </a:endParaRPr>
          </a:p>
          <a:p>
            <a:pPr indent="-431800" lvl="0" marL="457200" rtl="0" algn="l">
              <a:lnSpc>
                <a:spcPct val="115000"/>
              </a:lnSpc>
              <a:spcBef>
                <a:spcPts val="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Security in client-server communication: </a:t>
            </a:r>
            <a:r>
              <a:rPr lang="en" sz="3200">
                <a:solidFill>
                  <a:srgbClr val="434343"/>
                </a:solidFill>
                <a:latin typeface="Calibri"/>
                <a:ea typeface="Calibri"/>
                <a:cs typeface="Calibri"/>
                <a:sym typeface="Calibri"/>
              </a:rPr>
              <a:t>peer authentication and data encryption needed</a:t>
            </a:r>
            <a:endParaRPr sz="3200">
              <a:solidFill>
                <a:srgbClr val="434343"/>
              </a:solidFill>
              <a:latin typeface="Calibri"/>
              <a:ea typeface="Calibri"/>
              <a:cs typeface="Calibri"/>
              <a:sym typeface="Calibri"/>
            </a:endParaRPr>
          </a:p>
          <a:p>
            <a:pPr indent="-431800" lvl="0" marL="457200" rtl="0" algn="l">
              <a:lnSpc>
                <a:spcPct val="115000"/>
              </a:lnSpc>
              <a:spcBef>
                <a:spcPts val="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Interaction with user’s hardware and file system</a:t>
            </a:r>
            <a:r>
              <a:rPr lang="en" sz="3200">
                <a:solidFill>
                  <a:srgbClr val="434343"/>
                </a:solidFill>
                <a:latin typeface="Calibri"/>
                <a:ea typeface="Calibri"/>
                <a:cs typeface="Calibri"/>
                <a:sym typeface="Calibri"/>
              </a:rPr>
              <a:t>: this is made difficult, for security reasons</a:t>
            </a:r>
            <a:endParaRPr/>
          </a:p>
        </p:txBody>
      </p:sp>
      <p:pic>
        <p:nvPicPr>
          <p:cNvPr id="158" name="Google Shape;158;p44"/>
          <p:cNvPicPr preferRelativeResize="0"/>
          <p:nvPr/>
        </p:nvPicPr>
        <p:blipFill>
          <a:blip r:embed="rId3">
            <a:alphaModFix/>
          </a:blip>
          <a:stretch>
            <a:fillRect/>
          </a:stretch>
        </p:blipFill>
        <p:spPr>
          <a:xfrm>
            <a:off x="16661276" y="1715372"/>
            <a:ext cx="1280825" cy="1657078"/>
          </a:xfrm>
          <a:prstGeom prst="rect">
            <a:avLst/>
          </a:prstGeom>
          <a:noFill/>
          <a:ln>
            <a:noFill/>
          </a:ln>
        </p:spPr>
      </p:pic>
      <p:pic>
        <p:nvPicPr>
          <p:cNvPr id="159" name="Google Shape;159;p44"/>
          <p:cNvPicPr preferRelativeResize="0"/>
          <p:nvPr/>
        </p:nvPicPr>
        <p:blipFill>
          <a:blip r:embed="rId4">
            <a:alphaModFix/>
          </a:blip>
          <a:stretch>
            <a:fillRect/>
          </a:stretch>
        </p:blipFill>
        <p:spPr>
          <a:xfrm rot="10800000">
            <a:off x="16661276" y="6212149"/>
            <a:ext cx="1280825" cy="1657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cxnSp>
        <p:nvCxnSpPr>
          <p:cNvPr id="164" name="Google Shape;164;p45"/>
          <p:cNvCxnSpPr>
            <a:endCxn id="165" idx="2"/>
          </p:cNvCxnSpPr>
          <p:nvPr/>
        </p:nvCxnSpPr>
        <p:spPr>
          <a:xfrm rot="10800000">
            <a:off x="4861125" y="5355325"/>
            <a:ext cx="9705300" cy="2880000"/>
          </a:xfrm>
          <a:prstGeom prst="curvedConnector2">
            <a:avLst/>
          </a:prstGeom>
          <a:noFill/>
          <a:ln cap="flat" cmpd="sng" w="76200">
            <a:solidFill>
              <a:srgbClr val="4A86E8"/>
            </a:solidFill>
            <a:prstDash val="solid"/>
            <a:round/>
            <a:headEnd len="med" w="med" type="none"/>
            <a:tailEnd len="med" w="med" type="triangle"/>
          </a:ln>
        </p:spPr>
      </p:cxnSp>
      <p:sp>
        <p:nvSpPr>
          <p:cNvPr id="166" name="Google Shape;166;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Request/response flow in web applications (1/2)</a:t>
            </a:r>
            <a:endParaRPr sz="4395"/>
          </a:p>
        </p:txBody>
      </p:sp>
      <p:pic>
        <p:nvPicPr>
          <p:cNvPr id="165" name="Google Shape;165;p45"/>
          <p:cNvPicPr preferRelativeResize="0"/>
          <p:nvPr/>
        </p:nvPicPr>
        <p:blipFill>
          <a:blip r:embed="rId3">
            <a:alphaModFix/>
          </a:blip>
          <a:stretch>
            <a:fillRect/>
          </a:stretch>
        </p:blipFill>
        <p:spPr>
          <a:xfrm>
            <a:off x="1899175" y="2023125"/>
            <a:ext cx="5923901" cy="3332200"/>
          </a:xfrm>
          <a:prstGeom prst="rect">
            <a:avLst/>
          </a:prstGeom>
          <a:noFill/>
          <a:ln cap="flat" cmpd="sng" w="76200">
            <a:solidFill>
              <a:schemeClr val="dk2"/>
            </a:solidFill>
            <a:prstDash val="solid"/>
            <a:round/>
            <a:headEnd len="sm" w="sm" type="none"/>
            <a:tailEnd len="sm" w="sm" type="none"/>
          </a:ln>
        </p:spPr>
      </p:pic>
      <p:pic>
        <p:nvPicPr>
          <p:cNvPr id="167" name="Google Shape;167;p45"/>
          <p:cNvPicPr preferRelativeResize="0"/>
          <p:nvPr/>
        </p:nvPicPr>
        <p:blipFill>
          <a:blip r:embed="rId4">
            <a:alphaModFix/>
          </a:blip>
          <a:stretch>
            <a:fillRect/>
          </a:stretch>
        </p:blipFill>
        <p:spPr>
          <a:xfrm flipH="1">
            <a:off x="316999" y="3206150"/>
            <a:ext cx="1801326" cy="1806350"/>
          </a:xfrm>
          <a:prstGeom prst="rect">
            <a:avLst/>
          </a:prstGeom>
          <a:noFill/>
          <a:ln>
            <a:noFill/>
          </a:ln>
        </p:spPr>
      </p:pic>
      <p:sp>
        <p:nvSpPr>
          <p:cNvPr id="168" name="Google Shape;168;p45"/>
          <p:cNvSpPr txBox="1"/>
          <p:nvPr/>
        </p:nvSpPr>
        <p:spPr>
          <a:xfrm>
            <a:off x="3119875" y="2121000"/>
            <a:ext cx="4568100" cy="5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Courier New"/>
                <a:ea typeface="Courier New"/>
                <a:cs typeface="Courier New"/>
                <a:sym typeface="Courier New"/>
              </a:rPr>
              <a:t>HTTP://WWW.MYAPP:COM</a:t>
            </a:r>
            <a:endParaRPr b="1" sz="2600">
              <a:latin typeface="Courier New"/>
              <a:ea typeface="Courier New"/>
              <a:cs typeface="Courier New"/>
              <a:sym typeface="Courier New"/>
            </a:endParaRPr>
          </a:p>
        </p:txBody>
      </p:sp>
      <p:pic>
        <p:nvPicPr>
          <p:cNvPr id="169" name="Google Shape;169;p45"/>
          <p:cNvPicPr preferRelativeResize="0"/>
          <p:nvPr/>
        </p:nvPicPr>
        <p:blipFill>
          <a:blip r:embed="rId5">
            <a:alphaModFix/>
          </a:blip>
          <a:stretch>
            <a:fillRect/>
          </a:stretch>
        </p:blipFill>
        <p:spPr>
          <a:xfrm>
            <a:off x="10948675" y="6919828"/>
            <a:ext cx="2551950" cy="2551925"/>
          </a:xfrm>
          <a:prstGeom prst="rect">
            <a:avLst/>
          </a:prstGeom>
          <a:noFill/>
          <a:ln>
            <a:noFill/>
          </a:ln>
        </p:spPr>
      </p:pic>
      <p:pic>
        <p:nvPicPr>
          <p:cNvPr id="170" name="Google Shape;170;p45"/>
          <p:cNvPicPr preferRelativeResize="0"/>
          <p:nvPr/>
        </p:nvPicPr>
        <p:blipFill>
          <a:blip r:embed="rId6">
            <a:alphaModFix/>
          </a:blip>
          <a:stretch>
            <a:fillRect/>
          </a:stretch>
        </p:blipFill>
        <p:spPr>
          <a:xfrm>
            <a:off x="9424938" y="7151150"/>
            <a:ext cx="918912" cy="592501"/>
          </a:xfrm>
          <a:prstGeom prst="rect">
            <a:avLst/>
          </a:prstGeom>
          <a:noFill/>
          <a:ln>
            <a:noFill/>
          </a:ln>
        </p:spPr>
      </p:pic>
      <p:sp>
        <p:nvSpPr>
          <p:cNvPr id="171" name="Google Shape;171;p45"/>
          <p:cNvSpPr txBox="1"/>
          <p:nvPr/>
        </p:nvSpPr>
        <p:spPr>
          <a:xfrm>
            <a:off x="1899175" y="5523325"/>
            <a:ext cx="30000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34343"/>
                </a:solidFill>
                <a:latin typeface="Calibri"/>
                <a:ea typeface="Calibri"/>
                <a:cs typeface="Calibri"/>
                <a:sym typeface="Calibri"/>
              </a:rPr>
              <a:t>BROWSER</a:t>
            </a:r>
            <a:endParaRPr b="1" sz="3997">
              <a:solidFill>
                <a:srgbClr val="434343"/>
              </a:solidFill>
              <a:latin typeface="Calibri"/>
              <a:ea typeface="Calibri"/>
              <a:cs typeface="Calibri"/>
              <a:sym typeface="Calibri"/>
            </a:endParaRPr>
          </a:p>
        </p:txBody>
      </p:sp>
      <p:sp>
        <p:nvSpPr>
          <p:cNvPr id="172" name="Google Shape;172;p45"/>
          <p:cNvSpPr txBox="1"/>
          <p:nvPr/>
        </p:nvSpPr>
        <p:spPr>
          <a:xfrm>
            <a:off x="10724650" y="9105475"/>
            <a:ext cx="30000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34343"/>
                </a:solidFill>
                <a:latin typeface="Calibri"/>
                <a:ea typeface="Calibri"/>
                <a:cs typeface="Calibri"/>
                <a:sym typeface="Calibri"/>
              </a:rPr>
              <a:t>WEB SERVER</a:t>
            </a:r>
            <a:endParaRPr b="1" sz="3997">
              <a:solidFill>
                <a:srgbClr val="434343"/>
              </a:solidFill>
              <a:latin typeface="Calibri"/>
              <a:ea typeface="Calibri"/>
              <a:cs typeface="Calibri"/>
              <a:sym typeface="Calibri"/>
            </a:endParaRPr>
          </a:p>
        </p:txBody>
      </p:sp>
      <p:cxnSp>
        <p:nvCxnSpPr>
          <p:cNvPr id="173" name="Google Shape;173;p45"/>
          <p:cNvCxnSpPr>
            <a:stCxn id="165" idx="2"/>
            <a:endCxn id="169" idx="1"/>
          </p:cNvCxnSpPr>
          <p:nvPr/>
        </p:nvCxnSpPr>
        <p:spPr>
          <a:xfrm flipH="1" rot="-5400000">
            <a:off x="6484725" y="3731725"/>
            <a:ext cx="2840400" cy="6087600"/>
          </a:xfrm>
          <a:prstGeom prst="curvedConnector2">
            <a:avLst/>
          </a:prstGeom>
          <a:noFill/>
          <a:ln cap="flat" cmpd="sng" w="76200">
            <a:solidFill>
              <a:srgbClr val="4A86E8"/>
            </a:solidFill>
            <a:prstDash val="solid"/>
            <a:round/>
            <a:headEnd len="med" w="med" type="none"/>
            <a:tailEnd len="med" w="med" type="triangle"/>
          </a:ln>
        </p:spPr>
      </p:cxnSp>
      <p:pic>
        <p:nvPicPr>
          <p:cNvPr id="174" name="Google Shape;174;p45"/>
          <p:cNvPicPr preferRelativeResize="0"/>
          <p:nvPr/>
        </p:nvPicPr>
        <p:blipFill>
          <a:blip r:embed="rId7">
            <a:alphaModFix/>
          </a:blip>
          <a:stretch>
            <a:fillRect/>
          </a:stretch>
        </p:blipFill>
        <p:spPr>
          <a:xfrm>
            <a:off x="5595687" y="6139351"/>
            <a:ext cx="2966125" cy="2966125"/>
          </a:xfrm>
          <a:prstGeom prst="rect">
            <a:avLst/>
          </a:prstGeom>
          <a:noFill/>
          <a:ln>
            <a:noFill/>
          </a:ln>
        </p:spPr>
      </p:pic>
      <p:pic>
        <p:nvPicPr>
          <p:cNvPr id="175" name="Google Shape;175;p45"/>
          <p:cNvPicPr preferRelativeResize="0"/>
          <p:nvPr/>
        </p:nvPicPr>
        <p:blipFill>
          <a:blip r:embed="rId8">
            <a:alphaModFix/>
          </a:blip>
          <a:stretch>
            <a:fillRect/>
          </a:stretch>
        </p:blipFill>
        <p:spPr>
          <a:xfrm>
            <a:off x="14837900" y="5986078"/>
            <a:ext cx="2551950" cy="2551925"/>
          </a:xfrm>
          <a:prstGeom prst="rect">
            <a:avLst/>
          </a:prstGeom>
          <a:noFill/>
          <a:ln>
            <a:noFill/>
          </a:ln>
        </p:spPr>
      </p:pic>
      <p:sp>
        <p:nvSpPr>
          <p:cNvPr id="176" name="Google Shape;176;p45"/>
          <p:cNvSpPr txBox="1"/>
          <p:nvPr/>
        </p:nvSpPr>
        <p:spPr>
          <a:xfrm>
            <a:off x="14471275" y="8538000"/>
            <a:ext cx="3142500" cy="120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b="1" lang="en" sz="3997">
                <a:solidFill>
                  <a:srgbClr val="434343"/>
                </a:solidFill>
                <a:latin typeface="Calibri"/>
                <a:ea typeface="Calibri"/>
                <a:cs typeface="Calibri"/>
                <a:sym typeface="Calibri"/>
              </a:rPr>
              <a:t>APPLICATION</a:t>
            </a:r>
            <a:r>
              <a:rPr b="1" lang="en" sz="3997">
                <a:solidFill>
                  <a:srgbClr val="434343"/>
                </a:solidFill>
                <a:latin typeface="Calibri"/>
                <a:ea typeface="Calibri"/>
                <a:cs typeface="Calibri"/>
                <a:sym typeface="Calibri"/>
              </a:rPr>
              <a:t> SERVER</a:t>
            </a:r>
            <a:endParaRPr b="1" sz="3997">
              <a:solidFill>
                <a:srgbClr val="434343"/>
              </a:solidFill>
              <a:latin typeface="Calibri"/>
              <a:ea typeface="Calibri"/>
              <a:cs typeface="Calibri"/>
              <a:sym typeface="Calibri"/>
            </a:endParaRPr>
          </a:p>
        </p:txBody>
      </p:sp>
      <p:cxnSp>
        <p:nvCxnSpPr>
          <p:cNvPr id="177" name="Google Shape;177;p45"/>
          <p:cNvCxnSpPr>
            <a:stCxn id="169" idx="3"/>
          </p:cNvCxnSpPr>
          <p:nvPr/>
        </p:nvCxnSpPr>
        <p:spPr>
          <a:xfrm flipH="1" rot="10800000">
            <a:off x="13500625" y="6847591"/>
            <a:ext cx="1661100" cy="1348200"/>
          </a:xfrm>
          <a:prstGeom prst="curvedConnector3">
            <a:avLst>
              <a:gd fmla="val 50000" name="adj1"/>
            </a:avLst>
          </a:prstGeom>
          <a:noFill/>
          <a:ln cap="flat" cmpd="sng" w="76200">
            <a:solidFill>
              <a:srgbClr val="4A86E8"/>
            </a:solidFill>
            <a:prstDash val="solid"/>
            <a:round/>
            <a:headEnd len="med" w="med" type="none"/>
            <a:tailEnd len="med" w="med" type="triangle"/>
          </a:ln>
        </p:spPr>
      </p:cxnSp>
      <p:pic>
        <p:nvPicPr>
          <p:cNvPr id="178" name="Google Shape;178;p45"/>
          <p:cNvPicPr preferRelativeResize="0"/>
          <p:nvPr/>
        </p:nvPicPr>
        <p:blipFill>
          <a:blip r:embed="rId6">
            <a:alphaModFix/>
          </a:blip>
          <a:stretch>
            <a:fillRect/>
          </a:stretch>
        </p:blipFill>
        <p:spPr>
          <a:xfrm>
            <a:off x="13918988" y="5986075"/>
            <a:ext cx="918912" cy="592501"/>
          </a:xfrm>
          <a:prstGeom prst="rect">
            <a:avLst/>
          </a:prstGeom>
          <a:noFill/>
          <a:ln>
            <a:noFill/>
          </a:ln>
        </p:spPr>
      </p:pic>
      <p:pic>
        <p:nvPicPr>
          <p:cNvPr id="179" name="Google Shape;179;p45"/>
          <p:cNvPicPr preferRelativeResize="0"/>
          <p:nvPr/>
        </p:nvPicPr>
        <p:blipFill>
          <a:blip r:embed="rId9">
            <a:alphaModFix/>
          </a:blip>
          <a:stretch>
            <a:fillRect/>
          </a:stretch>
        </p:blipFill>
        <p:spPr>
          <a:xfrm>
            <a:off x="15694652" y="4853710"/>
            <a:ext cx="1567011" cy="1564825"/>
          </a:xfrm>
          <a:prstGeom prst="rect">
            <a:avLst/>
          </a:prstGeom>
          <a:noFill/>
          <a:ln>
            <a:noFill/>
          </a:ln>
        </p:spPr>
      </p:pic>
      <p:grpSp>
        <p:nvGrpSpPr>
          <p:cNvPr id="180" name="Google Shape;180;p45"/>
          <p:cNvGrpSpPr/>
          <p:nvPr/>
        </p:nvGrpSpPr>
        <p:grpSpPr>
          <a:xfrm>
            <a:off x="13724652" y="2645856"/>
            <a:ext cx="3889124" cy="1110082"/>
            <a:chOff x="13724652" y="2645856"/>
            <a:chExt cx="3889124" cy="1110082"/>
          </a:xfrm>
        </p:grpSpPr>
        <p:pic>
          <p:nvPicPr>
            <p:cNvPr id="181" name="Google Shape;181;p45"/>
            <p:cNvPicPr preferRelativeResize="0"/>
            <p:nvPr/>
          </p:nvPicPr>
          <p:blipFill>
            <a:blip r:embed="rId10">
              <a:alphaModFix/>
            </a:blip>
            <a:stretch>
              <a:fillRect/>
            </a:stretch>
          </p:blipFill>
          <p:spPr>
            <a:xfrm>
              <a:off x="15389677" y="2645856"/>
              <a:ext cx="918899" cy="1110082"/>
            </a:xfrm>
            <a:prstGeom prst="rect">
              <a:avLst/>
            </a:prstGeom>
            <a:noFill/>
            <a:ln>
              <a:noFill/>
            </a:ln>
          </p:spPr>
        </p:pic>
        <p:pic>
          <p:nvPicPr>
            <p:cNvPr id="182" name="Google Shape;182;p45"/>
            <p:cNvPicPr preferRelativeResize="0"/>
            <p:nvPr/>
          </p:nvPicPr>
          <p:blipFill>
            <a:blip r:embed="rId11">
              <a:alphaModFix/>
            </a:blip>
            <a:stretch>
              <a:fillRect/>
            </a:stretch>
          </p:blipFill>
          <p:spPr>
            <a:xfrm>
              <a:off x="16534566" y="2719700"/>
              <a:ext cx="1079210" cy="895199"/>
            </a:xfrm>
            <a:prstGeom prst="rect">
              <a:avLst/>
            </a:prstGeom>
            <a:noFill/>
            <a:ln>
              <a:noFill/>
            </a:ln>
          </p:spPr>
        </p:pic>
        <p:sp>
          <p:nvSpPr>
            <p:cNvPr id="183" name="Google Shape;183;p45"/>
            <p:cNvSpPr txBox="1"/>
            <p:nvPr/>
          </p:nvSpPr>
          <p:spPr>
            <a:xfrm rot="-1100686">
              <a:off x="13777983" y="2904615"/>
              <a:ext cx="1567037" cy="5925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980000"/>
                  </a:solidFill>
                  <a:latin typeface="Courier New"/>
                  <a:ea typeface="Courier New"/>
                  <a:cs typeface="Courier New"/>
                  <a:sym typeface="Courier New"/>
                </a:rPr>
                <a:t>CALC</a:t>
              </a:r>
              <a:endParaRPr b="1" sz="3600">
                <a:solidFill>
                  <a:srgbClr val="980000"/>
                </a:solidFill>
                <a:latin typeface="Courier New"/>
                <a:ea typeface="Courier New"/>
                <a:cs typeface="Courier New"/>
                <a:sym typeface="Courier New"/>
              </a:endParaRPr>
            </a:p>
          </p:txBody>
        </p:sp>
      </p:grpSp>
      <p:grpSp>
        <p:nvGrpSpPr>
          <p:cNvPr id="184" name="Google Shape;184;p45"/>
          <p:cNvGrpSpPr/>
          <p:nvPr/>
        </p:nvGrpSpPr>
        <p:grpSpPr>
          <a:xfrm>
            <a:off x="14971050" y="3755938"/>
            <a:ext cx="1693108" cy="1028162"/>
            <a:chOff x="14971050" y="3755938"/>
            <a:chExt cx="1693108" cy="1028162"/>
          </a:xfrm>
        </p:grpSpPr>
        <p:cxnSp>
          <p:nvCxnSpPr>
            <p:cNvPr id="185" name="Google Shape;185;p45"/>
            <p:cNvCxnSpPr/>
            <p:nvPr/>
          </p:nvCxnSpPr>
          <p:spPr>
            <a:xfrm rot="10800000">
              <a:off x="14971050" y="4093800"/>
              <a:ext cx="761700" cy="690300"/>
            </a:xfrm>
            <a:prstGeom prst="straightConnector1">
              <a:avLst/>
            </a:prstGeom>
            <a:noFill/>
            <a:ln cap="flat" cmpd="sng" w="76200">
              <a:solidFill>
                <a:srgbClr val="4A86E8"/>
              </a:solidFill>
              <a:prstDash val="solid"/>
              <a:round/>
              <a:headEnd len="med" w="med" type="none"/>
              <a:tailEnd len="med" w="med" type="triangle"/>
            </a:ln>
          </p:spPr>
        </p:cxnSp>
        <p:cxnSp>
          <p:nvCxnSpPr>
            <p:cNvPr id="186" name="Google Shape;186;p45"/>
            <p:cNvCxnSpPr>
              <a:endCxn id="181" idx="2"/>
            </p:cNvCxnSpPr>
            <p:nvPr/>
          </p:nvCxnSpPr>
          <p:spPr>
            <a:xfrm rot="10800000">
              <a:off x="15849127" y="3755938"/>
              <a:ext cx="74100" cy="956700"/>
            </a:xfrm>
            <a:prstGeom prst="straightConnector1">
              <a:avLst/>
            </a:prstGeom>
            <a:noFill/>
            <a:ln cap="flat" cmpd="sng" w="76200">
              <a:solidFill>
                <a:srgbClr val="4A86E8"/>
              </a:solidFill>
              <a:prstDash val="solid"/>
              <a:round/>
              <a:headEnd len="med" w="med" type="none"/>
              <a:tailEnd len="med" w="med" type="triangle"/>
            </a:ln>
          </p:spPr>
        </p:cxnSp>
        <p:cxnSp>
          <p:nvCxnSpPr>
            <p:cNvPr id="187" name="Google Shape;187;p45"/>
            <p:cNvCxnSpPr/>
            <p:nvPr/>
          </p:nvCxnSpPr>
          <p:spPr>
            <a:xfrm flipH="1" rot="10800000">
              <a:off x="16292158" y="3912999"/>
              <a:ext cx="372000" cy="642600"/>
            </a:xfrm>
            <a:prstGeom prst="straightConnector1">
              <a:avLst/>
            </a:prstGeom>
            <a:noFill/>
            <a:ln cap="flat" cmpd="sng" w="76200">
              <a:solidFill>
                <a:srgbClr val="4A86E8"/>
              </a:solidFill>
              <a:prstDash val="solid"/>
              <a:round/>
              <a:headEnd len="med" w="med" type="none"/>
              <a:tailEnd len="med" w="med" type="triangle"/>
            </a:ln>
          </p:spPr>
        </p:cxnSp>
      </p:grpSp>
      <p:pic>
        <p:nvPicPr>
          <p:cNvPr id="188" name="Google Shape;188;p45"/>
          <p:cNvPicPr preferRelativeResize="0"/>
          <p:nvPr/>
        </p:nvPicPr>
        <p:blipFill>
          <a:blip r:embed="rId6">
            <a:alphaModFix/>
          </a:blip>
          <a:stretch>
            <a:fillRect/>
          </a:stretch>
        </p:blipFill>
        <p:spPr>
          <a:xfrm>
            <a:off x="5595663" y="5674663"/>
            <a:ext cx="918912" cy="592501"/>
          </a:xfrm>
          <a:prstGeom prst="rect">
            <a:avLst/>
          </a:prstGeom>
          <a:noFill/>
          <a:ln>
            <a:noFill/>
          </a:ln>
        </p:spPr>
      </p:pic>
      <p:pic>
        <p:nvPicPr>
          <p:cNvPr id="189" name="Google Shape;189;p45"/>
          <p:cNvPicPr preferRelativeResize="0"/>
          <p:nvPr/>
        </p:nvPicPr>
        <p:blipFill>
          <a:blip r:embed="rId12">
            <a:alphaModFix/>
          </a:blip>
          <a:stretch>
            <a:fillRect/>
          </a:stretch>
        </p:blipFill>
        <p:spPr>
          <a:xfrm>
            <a:off x="3237000" y="2883900"/>
            <a:ext cx="2730750" cy="201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7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7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6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8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46"/>
          <p:cNvPicPr preferRelativeResize="0"/>
          <p:nvPr/>
        </p:nvPicPr>
        <p:blipFill>
          <a:blip r:embed="rId3">
            <a:alphaModFix/>
          </a:blip>
          <a:stretch>
            <a:fillRect/>
          </a:stretch>
        </p:blipFill>
        <p:spPr>
          <a:xfrm>
            <a:off x="1899175" y="2023125"/>
            <a:ext cx="5923901" cy="3332200"/>
          </a:xfrm>
          <a:prstGeom prst="rect">
            <a:avLst/>
          </a:prstGeom>
          <a:noFill/>
          <a:ln cap="flat" cmpd="sng" w="76200">
            <a:solidFill>
              <a:schemeClr val="dk2"/>
            </a:solidFill>
            <a:prstDash val="solid"/>
            <a:round/>
            <a:headEnd len="sm" w="sm" type="none"/>
            <a:tailEnd len="sm" w="sm" type="none"/>
          </a:ln>
        </p:spPr>
      </p:pic>
      <p:sp>
        <p:nvSpPr>
          <p:cNvPr id="195" name="Google Shape;195;p46"/>
          <p:cNvSpPr/>
          <p:nvPr/>
        </p:nvSpPr>
        <p:spPr>
          <a:xfrm>
            <a:off x="2475975" y="2616463"/>
            <a:ext cx="4770300" cy="25518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6"/>
          <p:cNvSpPr/>
          <p:nvPr/>
        </p:nvSpPr>
        <p:spPr>
          <a:xfrm>
            <a:off x="14114250" y="4427075"/>
            <a:ext cx="4165800" cy="5855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6"/>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Request/response flow in web applications (2/2)</a:t>
            </a:r>
            <a:endParaRPr sz="4395"/>
          </a:p>
        </p:txBody>
      </p:sp>
      <p:pic>
        <p:nvPicPr>
          <p:cNvPr id="198" name="Google Shape;198;p46"/>
          <p:cNvPicPr preferRelativeResize="0"/>
          <p:nvPr/>
        </p:nvPicPr>
        <p:blipFill>
          <a:blip r:embed="rId4">
            <a:alphaModFix/>
          </a:blip>
          <a:stretch>
            <a:fillRect/>
          </a:stretch>
        </p:blipFill>
        <p:spPr>
          <a:xfrm flipH="1">
            <a:off x="316999" y="3206150"/>
            <a:ext cx="1801326" cy="1806350"/>
          </a:xfrm>
          <a:prstGeom prst="rect">
            <a:avLst/>
          </a:prstGeom>
          <a:noFill/>
          <a:ln>
            <a:noFill/>
          </a:ln>
        </p:spPr>
      </p:pic>
      <p:pic>
        <p:nvPicPr>
          <p:cNvPr id="199" name="Google Shape;199;p46"/>
          <p:cNvPicPr preferRelativeResize="0"/>
          <p:nvPr/>
        </p:nvPicPr>
        <p:blipFill>
          <a:blip r:embed="rId5">
            <a:alphaModFix/>
          </a:blip>
          <a:stretch>
            <a:fillRect/>
          </a:stretch>
        </p:blipFill>
        <p:spPr>
          <a:xfrm>
            <a:off x="10948675" y="6919828"/>
            <a:ext cx="2551950" cy="2551925"/>
          </a:xfrm>
          <a:prstGeom prst="rect">
            <a:avLst/>
          </a:prstGeom>
          <a:noFill/>
          <a:ln>
            <a:noFill/>
          </a:ln>
        </p:spPr>
      </p:pic>
      <p:sp>
        <p:nvSpPr>
          <p:cNvPr id="200" name="Google Shape;200;p46"/>
          <p:cNvSpPr txBox="1"/>
          <p:nvPr/>
        </p:nvSpPr>
        <p:spPr>
          <a:xfrm>
            <a:off x="1899175" y="5523325"/>
            <a:ext cx="30000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34343"/>
                </a:solidFill>
                <a:latin typeface="Calibri"/>
                <a:ea typeface="Calibri"/>
                <a:cs typeface="Calibri"/>
                <a:sym typeface="Calibri"/>
              </a:rPr>
              <a:t>BROWSER</a:t>
            </a:r>
            <a:endParaRPr b="1" sz="3997">
              <a:solidFill>
                <a:srgbClr val="434343"/>
              </a:solidFill>
              <a:latin typeface="Calibri"/>
              <a:ea typeface="Calibri"/>
              <a:cs typeface="Calibri"/>
              <a:sym typeface="Calibri"/>
            </a:endParaRPr>
          </a:p>
        </p:txBody>
      </p:sp>
      <p:sp>
        <p:nvSpPr>
          <p:cNvPr id="201" name="Google Shape;201;p46"/>
          <p:cNvSpPr txBox="1"/>
          <p:nvPr/>
        </p:nvSpPr>
        <p:spPr>
          <a:xfrm>
            <a:off x="10724650" y="9105475"/>
            <a:ext cx="30000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34343"/>
                </a:solidFill>
                <a:latin typeface="Calibri"/>
                <a:ea typeface="Calibri"/>
                <a:cs typeface="Calibri"/>
                <a:sym typeface="Calibri"/>
              </a:rPr>
              <a:t>WEB SERVER</a:t>
            </a:r>
            <a:endParaRPr b="1" sz="3997">
              <a:solidFill>
                <a:srgbClr val="434343"/>
              </a:solidFill>
              <a:latin typeface="Calibri"/>
              <a:ea typeface="Calibri"/>
              <a:cs typeface="Calibri"/>
              <a:sym typeface="Calibri"/>
            </a:endParaRPr>
          </a:p>
        </p:txBody>
      </p:sp>
      <p:pic>
        <p:nvPicPr>
          <p:cNvPr id="202" name="Google Shape;202;p46"/>
          <p:cNvPicPr preferRelativeResize="0"/>
          <p:nvPr/>
        </p:nvPicPr>
        <p:blipFill>
          <a:blip r:embed="rId6">
            <a:alphaModFix/>
          </a:blip>
          <a:stretch>
            <a:fillRect/>
          </a:stretch>
        </p:blipFill>
        <p:spPr>
          <a:xfrm>
            <a:off x="5595687" y="6139351"/>
            <a:ext cx="2966125" cy="2966125"/>
          </a:xfrm>
          <a:prstGeom prst="rect">
            <a:avLst/>
          </a:prstGeom>
          <a:noFill/>
          <a:ln>
            <a:noFill/>
          </a:ln>
        </p:spPr>
      </p:pic>
      <p:pic>
        <p:nvPicPr>
          <p:cNvPr id="203" name="Google Shape;203;p46"/>
          <p:cNvPicPr preferRelativeResize="0"/>
          <p:nvPr/>
        </p:nvPicPr>
        <p:blipFill>
          <a:blip r:embed="rId7">
            <a:alphaModFix/>
          </a:blip>
          <a:stretch>
            <a:fillRect/>
          </a:stretch>
        </p:blipFill>
        <p:spPr>
          <a:xfrm>
            <a:off x="14837900" y="5986078"/>
            <a:ext cx="2551950" cy="2551925"/>
          </a:xfrm>
          <a:prstGeom prst="rect">
            <a:avLst/>
          </a:prstGeom>
          <a:noFill/>
          <a:ln>
            <a:noFill/>
          </a:ln>
        </p:spPr>
      </p:pic>
      <p:sp>
        <p:nvSpPr>
          <p:cNvPr id="204" name="Google Shape;204;p46"/>
          <p:cNvSpPr txBox="1"/>
          <p:nvPr/>
        </p:nvSpPr>
        <p:spPr>
          <a:xfrm>
            <a:off x="14471275" y="8538000"/>
            <a:ext cx="3142500" cy="120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b="1" lang="en" sz="3997">
                <a:solidFill>
                  <a:srgbClr val="434343"/>
                </a:solidFill>
                <a:latin typeface="Calibri"/>
                <a:ea typeface="Calibri"/>
                <a:cs typeface="Calibri"/>
                <a:sym typeface="Calibri"/>
              </a:rPr>
              <a:t>APPLICATION SERVER</a:t>
            </a:r>
            <a:endParaRPr b="1" sz="3997">
              <a:solidFill>
                <a:srgbClr val="434343"/>
              </a:solidFill>
              <a:latin typeface="Calibri"/>
              <a:ea typeface="Calibri"/>
              <a:cs typeface="Calibri"/>
              <a:sym typeface="Calibri"/>
            </a:endParaRPr>
          </a:p>
        </p:txBody>
      </p:sp>
      <p:pic>
        <p:nvPicPr>
          <p:cNvPr id="205" name="Google Shape;205;p46"/>
          <p:cNvPicPr preferRelativeResize="0"/>
          <p:nvPr/>
        </p:nvPicPr>
        <p:blipFill>
          <a:blip r:embed="rId8">
            <a:alphaModFix/>
          </a:blip>
          <a:stretch>
            <a:fillRect/>
          </a:stretch>
        </p:blipFill>
        <p:spPr>
          <a:xfrm>
            <a:off x="15694652" y="4853710"/>
            <a:ext cx="1567011" cy="1564825"/>
          </a:xfrm>
          <a:prstGeom prst="rect">
            <a:avLst/>
          </a:prstGeom>
          <a:noFill/>
          <a:ln>
            <a:noFill/>
          </a:ln>
        </p:spPr>
      </p:pic>
      <p:pic>
        <p:nvPicPr>
          <p:cNvPr id="206" name="Google Shape;206;p46"/>
          <p:cNvPicPr preferRelativeResize="0"/>
          <p:nvPr/>
        </p:nvPicPr>
        <p:blipFill>
          <a:blip r:embed="rId9">
            <a:alphaModFix/>
          </a:blip>
          <a:stretch>
            <a:fillRect/>
          </a:stretch>
        </p:blipFill>
        <p:spPr>
          <a:xfrm>
            <a:off x="3237000" y="2883900"/>
            <a:ext cx="2730750" cy="2016925"/>
          </a:xfrm>
          <a:prstGeom prst="rect">
            <a:avLst/>
          </a:prstGeom>
          <a:noFill/>
          <a:ln>
            <a:noFill/>
          </a:ln>
        </p:spPr>
      </p:pic>
      <p:sp>
        <p:nvSpPr>
          <p:cNvPr id="207" name="Google Shape;207;p46"/>
          <p:cNvSpPr/>
          <p:nvPr/>
        </p:nvSpPr>
        <p:spPr>
          <a:xfrm>
            <a:off x="14132900" y="2884496"/>
            <a:ext cx="563400" cy="5898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6"/>
          <p:cNvSpPr/>
          <p:nvPr/>
        </p:nvSpPr>
        <p:spPr>
          <a:xfrm>
            <a:off x="14132900" y="1883250"/>
            <a:ext cx="563400" cy="5898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6"/>
          <p:cNvSpPr txBox="1"/>
          <p:nvPr/>
        </p:nvSpPr>
        <p:spPr>
          <a:xfrm>
            <a:off x="15024600" y="1730550"/>
            <a:ext cx="37419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34343"/>
                </a:solidFill>
                <a:latin typeface="Calibri"/>
                <a:ea typeface="Calibri"/>
                <a:cs typeface="Calibri"/>
                <a:sym typeface="Calibri"/>
              </a:rPr>
              <a:t>CLIENT-SIDE</a:t>
            </a:r>
            <a:endParaRPr b="1" sz="3997">
              <a:solidFill>
                <a:srgbClr val="434343"/>
              </a:solidFill>
              <a:latin typeface="Calibri"/>
              <a:ea typeface="Calibri"/>
              <a:cs typeface="Calibri"/>
              <a:sym typeface="Calibri"/>
            </a:endParaRPr>
          </a:p>
        </p:txBody>
      </p:sp>
      <p:sp>
        <p:nvSpPr>
          <p:cNvPr id="210" name="Google Shape;210;p46"/>
          <p:cNvSpPr txBox="1"/>
          <p:nvPr/>
        </p:nvSpPr>
        <p:spPr>
          <a:xfrm>
            <a:off x="15024600" y="2644950"/>
            <a:ext cx="37419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34343"/>
                </a:solidFill>
                <a:latin typeface="Calibri"/>
                <a:ea typeface="Calibri"/>
                <a:cs typeface="Calibri"/>
                <a:sym typeface="Calibri"/>
              </a:rPr>
              <a:t>SERVER-SIDE</a:t>
            </a:r>
            <a:endParaRPr b="1" sz="3997">
              <a:solidFill>
                <a:srgbClr val="434343"/>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7"/>
          <p:cNvSpPr txBox="1"/>
          <p:nvPr/>
        </p:nvSpPr>
        <p:spPr>
          <a:xfrm>
            <a:off x="304800" y="1429750"/>
            <a:ext cx="17363100" cy="4629900"/>
          </a:xfrm>
          <a:prstGeom prst="rect">
            <a:avLst/>
          </a:prstGeom>
          <a:noFill/>
          <a:ln>
            <a:noFill/>
          </a:ln>
        </p:spPr>
        <p:txBody>
          <a:bodyPr anchorCtr="0" anchor="ctr"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 web app usually follows a </a:t>
            </a:r>
            <a:r>
              <a:rPr b="1" lang="en" sz="3000">
                <a:solidFill>
                  <a:srgbClr val="434343"/>
                </a:solidFill>
                <a:latin typeface="Calibri"/>
                <a:ea typeface="Calibri"/>
                <a:cs typeface="Calibri"/>
                <a:sym typeface="Calibri"/>
              </a:rPr>
              <a:t>N-tier architecture</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each tier is a </a:t>
            </a:r>
            <a:r>
              <a:rPr i="1" lang="en" sz="3000">
                <a:solidFill>
                  <a:srgbClr val="434343"/>
                </a:solidFill>
                <a:latin typeface="Calibri"/>
                <a:ea typeface="Calibri"/>
                <a:cs typeface="Calibri"/>
                <a:sym typeface="Calibri"/>
              </a:rPr>
              <a:t>layer implementing functionalities pertaining to a specific abstraction level </a:t>
            </a:r>
            <a:r>
              <a:rPr lang="en" sz="3000">
                <a:solidFill>
                  <a:srgbClr val="434343"/>
                </a:solidFill>
                <a:latin typeface="Calibri"/>
                <a:ea typeface="Calibri"/>
                <a:cs typeface="Calibri"/>
                <a:sym typeface="Calibri"/>
              </a:rPr>
              <a:t>within the app</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the functionalities of each tier are exposed through </a:t>
            </a:r>
            <a:r>
              <a:rPr i="1" lang="en" sz="3000">
                <a:solidFill>
                  <a:srgbClr val="434343"/>
                </a:solidFill>
                <a:latin typeface="Calibri"/>
                <a:ea typeface="Calibri"/>
                <a:cs typeface="Calibri"/>
                <a:sym typeface="Calibri"/>
              </a:rPr>
              <a:t>well-defined interfaces that can be are meant to be called by the upper tiers</a:t>
            </a:r>
            <a:endParaRPr i="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each tier may run on a </a:t>
            </a:r>
            <a:r>
              <a:rPr i="1" lang="en" sz="3000">
                <a:solidFill>
                  <a:srgbClr val="434343"/>
                </a:solidFill>
                <a:latin typeface="Calibri"/>
                <a:ea typeface="Calibri"/>
                <a:cs typeface="Calibri"/>
                <a:sym typeface="Calibri"/>
              </a:rPr>
              <a:t>different host or cluster of hosts</a:t>
            </a:r>
            <a:endParaRPr i="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each tier may </a:t>
            </a:r>
            <a:r>
              <a:rPr i="1" lang="en" sz="3000">
                <a:solidFill>
                  <a:srgbClr val="434343"/>
                </a:solidFill>
                <a:latin typeface="Calibri"/>
                <a:ea typeface="Calibri"/>
                <a:cs typeface="Calibri"/>
                <a:sym typeface="Calibri"/>
              </a:rPr>
              <a:t>scale </a:t>
            </a:r>
            <a:r>
              <a:rPr lang="en" sz="3000">
                <a:solidFill>
                  <a:srgbClr val="434343"/>
                </a:solidFill>
                <a:latin typeface="Calibri"/>
                <a:ea typeface="Calibri"/>
                <a:cs typeface="Calibri"/>
                <a:sym typeface="Calibri"/>
              </a:rPr>
              <a:t>independently from the other ones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tier couples may be intermediated by </a:t>
            </a:r>
            <a:r>
              <a:rPr i="1" lang="en" sz="3000">
                <a:solidFill>
                  <a:srgbClr val="434343"/>
                </a:solidFill>
                <a:latin typeface="Calibri"/>
                <a:ea typeface="Calibri"/>
                <a:cs typeface="Calibri"/>
                <a:sym typeface="Calibri"/>
              </a:rPr>
              <a:t>middleware layers</a:t>
            </a:r>
            <a:r>
              <a:rPr lang="en" sz="3000">
                <a:solidFill>
                  <a:srgbClr val="434343"/>
                </a:solidFill>
                <a:latin typeface="Calibri"/>
                <a:ea typeface="Calibri"/>
                <a:cs typeface="Calibri"/>
                <a:sym typeface="Calibri"/>
              </a:rPr>
              <a:t> (eg. firewalls, proxies, caches, etc.)</a:t>
            </a:r>
            <a:endParaRPr sz="3000">
              <a:solidFill>
                <a:srgbClr val="434343"/>
              </a:solidFill>
              <a:latin typeface="Calibri"/>
              <a:ea typeface="Calibri"/>
              <a:cs typeface="Calibri"/>
              <a:sym typeface="Calibri"/>
            </a:endParaRPr>
          </a:p>
        </p:txBody>
      </p:sp>
      <p:sp>
        <p:nvSpPr>
          <p:cNvPr id="216" name="Google Shape;216;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Design of a web application (1/2)</a:t>
            </a:r>
            <a:endParaRPr sz="4395"/>
          </a:p>
        </p:txBody>
      </p:sp>
      <p:sp>
        <p:nvSpPr>
          <p:cNvPr id="217" name="Google Shape;217;p47"/>
          <p:cNvSpPr/>
          <p:nvPr/>
        </p:nvSpPr>
        <p:spPr>
          <a:xfrm>
            <a:off x="2751575" y="6434150"/>
            <a:ext cx="1034400" cy="324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7"/>
          <p:cNvSpPr/>
          <p:nvPr/>
        </p:nvSpPr>
        <p:spPr>
          <a:xfrm>
            <a:off x="15226775" y="6449600"/>
            <a:ext cx="1034400" cy="324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47"/>
          <p:cNvGrpSpPr/>
          <p:nvPr/>
        </p:nvGrpSpPr>
        <p:grpSpPr>
          <a:xfrm>
            <a:off x="13654475" y="7789100"/>
            <a:ext cx="1572300" cy="569100"/>
            <a:chOff x="12620100" y="7789100"/>
            <a:chExt cx="1572300" cy="569100"/>
          </a:xfrm>
        </p:grpSpPr>
        <p:cxnSp>
          <p:nvCxnSpPr>
            <p:cNvPr id="220" name="Google Shape;220;p47"/>
            <p:cNvCxnSpPr>
              <a:stCxn id="221" idx="6"/>
              <a:endCxn id="218" idx="1"/>
            </p:cNvCxnSpPr>
            <p:nvPr/>
          </p:nvCxnSpPr>
          <p:spPr>
            <a:xfrm>
              <a:off x="13189200" y="8073650"/>
              <a:ext cx="1003200" cy="0"/>
            </a:xfrm>
            <a:prstGeom prst="straightConnector1">
              <a:avLst/>
            </a:prstGeom>
            <a:noFill/>
            <a:ln cap="flat" cmpd="sng" w="76200">
              <a:solidFill>
                <a:srgbClr val="4A86E8"/>
              </a:solidFill>
              <a:prstDash val="solid"/>
              <a:round/>
              <a:headEnd len="med" w="med" type="none"/>
              <a:tailEnd len="med" w="med" type="none"/>
            </a:ln>
          </p:spPr>
        </p:cxnSp>
        <p:sp>
          <p:nvSpPr>
            <p:cNvPr id="221" name="Google Shape;221;p47"/>
            <p:cNvSpPr/>
            <p:nvPr/>
          </p:nvSpPr>
          <p:spPr>
            <a:xfrm>
              <a:off x="12620100" y="7789100"/>
              <a:ext cx="569100" cy="5691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47"/>
          <p:cNvGrpSpPr/>
          <p:nvPr/>
        </p:nvGrpSpPr>
        <p:grpSpPr>
          <a:xfrm>
            <a:off x="7461975" y="7665113"/>
            <a:ext cx="1406838" cy="786175"/>
            <a:chOff x="11523550" y="7696150"/>
            <a:chExt cx="1406838" cy="786175"/>
          </a:xfrm>
        </p:grpSpPr>
        <p:cxnSp>
          <p:nvCxnSpPr>
            <p:cNvPr id="223" name="Google Shape;223;p47"/>
            <p:cNvCxnSpPr/>
            <p:nvPr/>
          </p:nvCxnSpPr>
          <p:spPr>
            <a:xfrm flipH="1" rot="10800000">
              <a:off x="11523550" y="8027025"/>
              <a:ext cx="910200" cy="10500"/>
            </a:xfrm>
            <a:prstGeom prst="straightConnector1">
              <a:avLst/>
            </a:prstGeom>
            <a:noFill/>
            <a:ln cap="flat" cmpd="sng" w="76200">
              <a:solidFill>
                <a:srgbClr val="4A86E8"/>
              </a:solidFill>
              <a:prstDash val="solid"/>
              <a:round/>
              <a:headEnd len="med" w="med" type="none"/>
              <a:tailEnd len="med" w="med" type="none"/>
            </a:ln>
          </p:spPr>
        </p:cxnSp>
        <p:sp>
          <p:nvSpPr>
            <p:cNvPr id="224" name="Google Shape;224;p47"/>
            <p:cNvSpPr/>
            <p:nvPr/>
          </p:nvSpPr>
          <p:spPr>
            <a:xfrm>
              <a:off x="12474363" y="7696150"/>
              <a:ext cx="456025" cy="786175"/>
            </a:xfrm>
            <a:custGeom>
              <a:rect b="b" l="l" r="r" t="t"/>
              <a:pathLst>
                <a:path extrusionOk="0" h="31447" w="18241">
                  <a:moveTo>
                    <a:pt x="16172" y="0"/>
                  </a:moveTo>
                  <a:cubicBezTo>
                    <a:pt x="14241" y="828"/>
                    <a:pt x="7276" y="2689"/>
                    <a:pt x="4586" y="4965"/>
                  </a:cubicBezTo>
                  <a:cubicBezTo>
                    <a:pt x="1897" y="7241"/>
                    <a:pt x="-103" y="10000"/>
                    <a:pt x="35" y="13655"/>
                  </a:cubicBezTo>
                  <a:cubicBezTo>
                    <a:pt x="173" y="17310"/>
                    <a:pt x="2380" y="23930"/>
                    <a:pt x="5414" y="26895"/>
                  </a:cubicBezTo>
                  <a:cubicBezTo>
                    <a:pt x="8448" y="29860"/>
                    <a:pt x="16103" y="30688"/>
                    <a:pt x="18241" y="31447"/>
                  </a:cubicBezTo>
                </a:path>
              </a:pathLst>
            </a:custGeom>
            <a:noFill/>
            <a:ln cap="flat" cmpd="sng" w="76200">
              <a:solidFill>
                <a:srgbClr val="4A86E8"/>
              </a:solidFill>
              <a:prstDash val="solid"/>
              <a:round/>
              <a:headEnd len="med" w="med" type="none"/>
              <a:tailEnd len="med" w="med" type="none"/>
            </a:ln>
          </p:spPr>
        </p:sp>
      </p:grpSp>
      <p:grpSp>
        <p:nvGrpSpPr>
          <p:cNvPr id="225" name="Google Shape;225;p47"/>
          <p:cNvGrpSpPr/>
          <p:nvPr/>
        </p:nvGrpSpPr>
        <p:grpSpPr>
          <a:xfrm>
            <a:off x="3785975" y="7665113"/>
            <a:ext cx="1406838" cy="786175"/>
            <a:chOff x="11523550" y="7696150"/>
            <a:chExt cx="1406838" cy="786175"/>
          </a:xfrm>
        </p:grpSpPr>
        <p:cxnSp>
          <p:nvCxnSpPr>
            <p:cNvPr id="226" name="Google Shape;226;p47"/>
            <p:cNvCxnSpPr/>
            <p:nvPr/>
          </p:nvCxnSpPr>
          <p:spPr>
            <a:xfrm flipH="1" rot="10800000">
              <a:off x="11523550" y="8027025"/>
              <a:ext cx="910200" cy="10500"/>
            </a:xfrm>
            <a:prstGeom prst="straightConnector1">
              <a:avLst/>
            </a:prstGeom>
            <a:noFill/>
            <a:ln cap="flat" cmpd="sng" w="76200">
              <a:solidFill>
                <a:srgbClr val="4A86E8"/>
              </a:solidFill>
              <a:prstDash val="solid"/>
              <a:round/>
              <a:headEnd len="med" w="med" type="none"/>
              <a:tailEnd len="med" w="med" type="none"/>
            </a:ln>
          </p:spPr>
        </p:cxnSp>
        <p:sp>
          <p:nvSpPr>
            <p:cNvPr id="227" name="Google Shape;227;p47"/>
            <p:cNvSpPr/>
            <p:nvPr/>
          </p:nvSpPr>
          <p:spPr>
            <a:xfrm>
              <a:off x="12474363" y="7696150"/>
              <a:ext cx="456025" cy="786175"/>
            </a:xfrm>
            <a:custGeom>
              <a:rect b="b" l="l" r="r" t="t"/>
              <a:pathLst>
                <a:path extrusionOk="0" h="31447" w="18241">
                  <a:moveTo>
                    <a:pt x="16172" y="0"/>
                  </a:moveTo>
                  <a:cubicBezTo>
                    <a:pt x="14241" y="828"/>
                    <a:pt x="7276" y="2689"/>
                    <a:pt x="4586" y="4965"/>
                  </a:cubicBezTo>
                  <a:cubicBezTo>
                    <a:pt x="1897" y="7241"/>
                    <a:pt x="-103" y="10000"/>
                    <a:pt x="35" y="13655"/>
                  </a:cubicBezTo>
                  <a:cubicBezTo>
                    <a:pt x="173" y="17310"/>
                    <a:pt x="2380" y="23930"/>
                    <a:pt x="5414" y="26895"/>
                  </a:cubicBezTo>
                  <a:cubicBezTo>
                    <a:pt x="8448" y="29860"/>
                    <a:pt x="16103" y="30688"/>
                    <a:pt x="18241" y="31447"/>
                  </a:cubicBezTo>
                </a:path>
              </a:pathLst>
            </a:custGeom>
            <a:noFill/>
            <a:ln cap="flat" cmpd="sng" w="76200">
              <a:solidFill>
                <a:srgbClr val="4A86E8"/>
              </a:solidFill>
              <a:prstDash val="solid"/>
              <a:round/>
              <a:headEnd len="med" w="med" type="none"/>
              <a:tailEnd len="med" w="med" type="none"/>
            </a:ln>
          </p:spPr>
        </p:sp>
      </p:grpSp>
      <p:grpSp>
        <p:nvGrpSpPr>
          <p:cNvPr id="228" name="Google Shape;228;p47"/>
          <p:cNvGrpSpPr/>
          <p:nvPr/>
        </p:nvGrpSpPr>
        <p:grpSpPr>
          <a:xfrm>
            <a:off x="4916772" y="7773650"/>
            <a:ext cx="1599453" cy="569100"/>
            <a:chOff x="12620100" y="7789100"/>
            <a:chExt cx="1510200" cy="569100"/>
          </a:xfrm>
        </p:grpSpPr>
        <p:cxnSp>
          <p:nvCxnSpPr>
            <p:cNvPr id="229" name="Google Shape;229;p47"/>
            <p:cNvCxnSpPr>
              <a:stCxn id="230" idx="6"/>
            </p:cNvCxnSpPr>
            <p:nvPr/>
          </p:nvCxnSpPr>
          <p:spPr>
            <a:xfrm flipH="1" rot="10800000">
              <a:off x="13189200" y="8058050"/>
              <a:ext cx="941100" cy="15600"/>
            </a:xfrm>
            <a:prstGeom prst="straightConnector1">
              <a:avLst/>
            </a:prstGeom>
            <a:noFill/>
            <a:ln cap="flat" cmpd="sng" w="76200">
              <a:solidFill>
                <a:srgbClr val="4A86E8"/>
              </a:solidFill>
              <a:prstDash val="solid"/>
              <a:round/>
              <a:headEnd len="med" w="med" type="none"/>
              <a:tailEnd len="med" w="med" type="none"/>
            </a:ln>
          </p:spPr>
        </p:cxnSp>
        <p:sp>
          <p:nvSpPr>
            <p:cNvPr id="230" name="Google Shape;230;p47"/>
            <p:cNvSpPr/>
            <p:nvPr/>
          </p:nvSpPr>
          <p:spPr>
            <a:xfrm>
              <a:off x="12620100" y="7789100"/>
              <a:ext cx="569100" cy="5691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47"/>
          <p:cNvSpPr/>
          <p:nvPr/>
        </p:nvSpPr>
        <p:spPr>
          <a:xfrm>
            <a:off x="6427575" y="6434138"/>
            <a:ext cx="1034400" cy="324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47"/>
          <p:cNvGrpSpPr/>
          <p:nvPr/>
        </p:nvGrpSpPr>
        <p:grpSpPr>
          <a:xfrm>
            <a:off x="8579697" y="7789100"/>
            <a:ext cx="1599453" cy="569100"/>
            <a:chOff x="12620100" y="7789100"/>
            <a:chExt cx="1510200" cy="569100"/>
          </a:xfrm>
        </p:grpSpPr>
        <p:cxnSp>
          <p:nvCxnSpPr>
            <p:cNvPr id="233" name="Google Shape;233;p47"/>
            <p:cNvCxnSpPr>
              <a:stCxn id="234" idx="6"/>
            </p:cNvCxnSpPr>
            <p:nvPr/>
          </p:nvCxnSpPr>
          <p:spPr>
            <a:xfrm flipH="1" rot="10800000">
              <a:off x="13189200" y="8058050"/>
              <a:ext cx="941100" cy="15600"/>
            </a:xfrm>
            <a:prstGeom prst="straightConnector1">
              <a:avLst/>
            </a:prstGeom>
            <a:noFill/>
            <a:ln cap="flat" cmpd="sng" w="76200">
              <a:solidFill>
                <a:srgbClr val="4A86E8"/>
              </a:solidFill>
              <a:prstDash val="solid"/>
              <a:round/>
              <a:headEnd len="med" w="med" type="none"/>
              <a:tailEnd len="med" w="med" type="none"/>
            </a:ln>
          </p:spPr>
        </p:cxnSp>
        <p:sp>
          <p:nvSpPr>
            <p:cNvPr id="234" name="Google Shape;234;p47"/>
            <p:cNvSpPr/>
            <p:nvPr/>
          </p:nvSpPr>
          <p:spPr>
            <a:xfrm>
              <a:off x="12620100" y="7789100"/>
              <a:ext cx="569100" cy="5691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47"/>
          <p:cNvSpPr/>
          <p:nvPr/>
        </p:nvSpPr>
        <p:spPr>
          <a:xfrm>
            <a:off x="9930600" y="6449600"/>
            <a:ext cx="1034400" cy="324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7"/>
          <p:cNvSpPr txBox="1"/>
          <p:nvPr/>
        </p:nvSpPr>
        <p:spPr>
          <a:xfrm>
            <a:off x="11951538" y="7512650"/>
            <a:ext cx="868800" cy="7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4A86E8"/>
                </a:solidFill>
              </a:rPr>
              <a:t>...</a:t>
            </a:r>
            <a:endParaRPr b="1" sz="4800">
              <a:solidFill>
                <a:srgbClr val="4A86E8"/>
              </a:solidFill>
            </a:endParaRPr>
          </a:p>
        </p:txBody>
      </p:sp>
      <p:sp>
        <p:nvSpPr>
          <p:cNvPr id="237" name="Google Shape;237;p47"/>
          <p:cNvSpPr txBox="1"/>
          <p:nvPr/>
        </p:nvSpPr>
        <p:spPr>
          <a:xfrm>
            <a:off x="2915975" y="7485500"/>
            <a:ext cx="705600" cy="68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6000">
                <a:solidFill>
                  <a:srgbClr val="FFFFFF"/>
                </a:solidFill>
                <a:latin typeface="Calibri"/>
                <a:ea typeface="Calibri"/>
                <a:cs typeface="Calibri"/>
                <a:sym typeface="Calibri"/>
              </a:rPr>
              <a:t>1</a:t>
            </a:r>
            <a:endParaRPr b="1" sz="6000">
              <a:solidFill>
                <a:srgbClr val="FFFFFF"/>
              </a:solidFill>
            </a:endParaRPr>
          </a:p>
        </p:txBody>
      </p:sp>
      <p:sp>
        <p:nvSpPr>
          <p:cNvPr id="238" name="Google Shape;238;p47"/>
          <p:cNvSpPr txBox="1"/>
          <p:nvPr/>
        </p:nvSpPr>
        <p:spPr>
          <a:xfrm>
            <a:off x="6573575" y="7485500"/>
            <a:ext cx="705600" cy="68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6000">
                <a:solidFill>
                  <a:srgbClr val="FFFFFF"/>
                </a:solidFill>
                <a:latin typeface="Calibri"/>
                <a:ea typeface="Calibri"/>
                <a:cs typeface="Calibri"/>
                <a:sym typeface="Calibri"/>
              </a:rPr>
              <a:t>2</a:t>
            </a:r>
            <a:endParaRPr b="1" sz="6000">
              <a:solidFill>
                <a:srgbClr val="FFFFFF"/>
              </a:solidFill>
            </a:endParaRPr>
          </a:p>
        </p:txBody>
      </p:sp>
      <p:sp>
        <p:nvSpPr>
          <p:cNvPr id="239" name="Google Shape;239;p47"/>
          <p:cNvSpPr txBox="1"/>
          <p:nvPr/>
        </p:nvSpPr>
        <p:spPr>
          <a:xfrm>
            <a:off x="10154975" y="7485500"/>
            <a:ext cx="705600" cy="68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6000">
                <a:solidFill>
                  <a:srgbClr val="FFFFFF"/>
                </a:solidFill>
                <a:latin typeface="Calibri"/>
                <a:ea typeface="Calibri"/>
                <a:cs typeface="Calibri"/>
                <a:sym typeface="Calibri"/>
              </a:rPr>
              <a:t>3</a:t>
            </a:r>
            <a:endParaRPr b="1" sz="6000">
              <a:solidFill>
                <a:srgbClr val="FFFFFF"/>
              </a:solidFill>
            </a:endParaRPr>
          </a:p>
        </p:txBody>
      </p:sp>
      <p:sp>
        <p:nvSpPr>
          <p:cNvPr id="240" name="Google Shape;240;p47"/>
          <p:cNvSpPr txBox="1"/>
          <p:nvPr/>
        </p:nvSpPr>
        <p:spPr>
          <a:xfrm>
            <a:off x="15412775" y="7485500"/>
            <a:ext cx="705600" cy="68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6000">
                <a:solidFill>
                  <a:srgbClr val="FFFFFF"/>
                </a:solidFill>
                <a:latin typeface="Calibri"/>
                <a:ea typeface="Calibri"/>
                <a:cs typeface="Calibri"/>
                <a:sym typeface="Calibri"/>
              </a:rPr>
              <a:t>N</a:t>
            </a:r>
            <a:endParaRPr b="1" sz="6000">
              <a:solidFill>
                <a:srgbClr val="FFFFFF"/>
              </a:solidFill>
            </a:endParaRPr>
          </a:p>
        </p:txBody>
      </p:sp>
      <p:pic>
        <p:nvPicPr>
          <p:cNvPr id="241" name="Google Shape;241;p47"/>
          <p:cNvPicPr preferRelativeResize="0"/>
          <p:nvPr/>
        </p:nvPicPr>
        <p:blipFill>
          <a:blip r:embed="rId3">
            <a:alphaModFix/>
          </a:blip>
          <a:stretch>
            <a:fillRect/>
          </a:stretch>
        </p:blipFill>
        <p:spPr>
          <a:xfrm flipH="1">
            <a:off x="1370826" y="6877502"/>
            <a:ext cx="1034399" cy="10372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Design of a web application (2/2)</a:t>
            </a:r>
            <a:endParaRPr sz="4395"/>
          </a:p>
        </p:txBody>
      </p:sp>
      <p:sp>
        <p:nvSpPr>
          <p:cNvPr id="247" name="Google Shape;247;p48"/>
          <p:cNvSpPr txBox="1"/>
          <p:nvPr/>
        </p:nvSpPr>
        <p:spPr>
          <a:xfrm>
            <a:off x="304800" y="1514200"/>
            <a:ext cx="17363400" cy="4489500"/>
          </a:xfrm>
          <a:prstGeom prst="rect">
            <a:avLst/>
          </a:prstGeom>
          <a:noFill/>
          <a:ln>
            <a:noFill/>
          </a:ln>
        </p:spPr>
        <p:txBody>
          <a:bodyPr anchorCtr="0" anchor="ctr"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Usually </a:t>
            </a:r>
            <a:r>
              <a:rPr b="1" lang="en" sz="3000">
                <a:solidFill>
                  <a:srgbClr val="434343"/>
                </a:solidFill>
                <a:latin typeface="Calibri"/>
                <a:ea typeface="Calibri"/>
                <a:cs typeface="Calibri"/>
                <a:sym typeface="Calibri"/>
              </a:rPr>
              <a:t>N = 3</a:t>
            </a:r>
            <a:endParaRPr b="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 </a:t>
            </a:r>
            <a:r>
              <a:rPr b="1" lang="en" sz="3000">
                <a:solidFill>
                  <a:srgbClr val="434343"/>
                </a:solidFill>
                <a:latin typeface="Calibri"/>
                <a:ea typeface="Calibri"/>
                <a:cs typeface="Calibri"/>
                <a:sym typeface="Calibri"/>
              </a:rPr>
              <a:t>Presentation Layer </a:t>
            </a:r>
            <a:r>
              <a:rPr lang="en" sz="3000">
                <a:solidFill>
                  <a:srgbClr val="434343"/>
                </a:solidFill>
                <a:latin typeface="Calibri"/>
                <a:ea typeface="Calibri"/>
                <a:cs typeface="Calibri"/>
                <a:sym typeface="Calibri"/>
              </a:rPr>
              <a:t>running on the user browser and managing the user interface in terms of user inputs, information display and possible actions to be taken</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an </a:t>
            </a:r>
            <a:r>
              <a:rPr b="1" lang="en" sz="3000">
                <a:solidFill>
                  <a:srgbClr val="434343"/>
                </a:solidFill>
                <a:latin typeface="Calibri"/>
                <a:ea typeface="Calibri"/>
                <a:cs typeface="Calibri"/>
                <a:sym typeface="Calibri"/>
              </a:rPr>
              <a:t>Application Layer</a:t>
            </a:r>
            <a:r>
              <a:rPr lang="en" sz="3000">
                <a:solidFill>
                  <a:srgbClr val="434343"/>
                </a:solidFill>
                <a:latin typeface="Calibri"/>
                <a:ea typeface="Calibri"/>
                <a:cs typeface="Calibri"/>
                <a:sym typeface="Calibri"/>
              </a:rPr>
              <a:t>, where data coming from/flowing to the Presentation Layer is filtered according to specific business rules; interactions with external systems (eg. APIs) usually happen here</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 </a:t>
            </a:r>
            <a:r>
              <a:rPr b="1" lang="en" sz="3000">
                <a:solidFill>
                  <a:srgbClr val="434343"/>
                </a:solidFill>
                <a:latin typeface="Calibri"/>
                <a:ea typeface="Calibri"/>
                <a:cs typeface="Calibri"/>
                <a:sym typeface="Calibri"/>
              </a:rPr>
              <a:t>Persistence Layer</a:t>
            </a:r>
            <a:r>
              <a:rPr lang="en" sz="3000">
                <a:solidFill>
                  <a:srgbClr val="434343"/>
                </a:solidFill>
                <a:latin typeface="Calibri"/>
                <a:ea typeface="Calibri"/>
                <a:cs typeface="Calibri"/>
                <a:sym typeface="Calibri"/>
              </a:rPr>
              <a:t> that deals with data modelization and data input from/output to a variety of sources (databases, file systems)</a:t>
            </a:r>
            <a:endParaRPr sz="3000">
              <a:solidFill>
                <a:srgbClr val="434343"/>
              </a:solidFill>
              <a:latin typeface="Calibri"/>
              <a:ea typeface="Calibri"/>
              <a:cs typeface="Calibri"/>
              <a:sym typeface="Calibri"/>
            </a:endParaRPr>
          </a:p>
        </p:txBody>
      </p:sp>
      <p:sp>
        <p:nvSpPr>
          <p:cNvPr id="248" name="Google Shape;248;p48"/>
          <p:cNvSpPr txBox="1"/>
          <p:nvPr/>
        </p:nvSpPr>
        <p:spPr>
          <a:xfrm>
            <a:off x="261300" y="5987375"/>
            <a:ext cx="17363400" cy="1348800"/>
          </a:xfrm>
          <a:prstGeom prst="rect">
            <a:avLst/>
          </a:prstGeom>
          <a:noFill/>
          <a:ln>
            <a:noFill/>
          </a:ln>
        </p:spPr>
        <p:txBody>
          <a:bodyPr anchorCtr="0" anchor="ctr"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3-tiers web applications well adhere to the </a:t>
            </a:r>
            <a:r>
              <a:rPr b="1" lang="en" sz="3000">
                <a:solidFill>
                  <a:srgbClr val="434343"/>
                </a:solidFill>
                <a:latin typeface="Calibri"/>
                <a:ea typeface="Calibri"/>
                <a:cs typeface="Calibri"/>
                <a:sym typeface="Calibri"/>
              </a:rPr>
              <a:t>Model-View-Control</a:t>
            </a:r>
            <a:r>
              <a:rPr lang="en" sz="3000">
                <a:solidFill>
                  <a:srgbClr val="434343"/>
                </a:solidFill>
                <a:latin typeface="Calibri"/>
                <a:ea typeface="Calibri"/>
                <a:cs typeface="Calibri"/>
                <a:sym typeface="Calibri"/>
              </a:rPr>
              <a:t> architectural pattern (more on this in the next video)</a:t>
            </a:r>
            <a:endParaRPr sz="30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54" name="Google Shape;254;p49"/>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Features of a typical web application</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Request/response flow in web applications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Design of a web application</a:t>
            </a:r>
            <a:endParaRPr sz="3997">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0"/>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Using MVC frameworks</a:t>
            </a:r>
            <a:endParaRPr/>
          </a:p>
        </p:txBody>
      </p:sp>
      <p:sp>
        <p:nvSpPr>
          <p:cNvPr id="260" name="Google Shape;260;p50"/>
          <p:cNvSpPr txBox="1"/>
          <p:nvPr>
            <p:ph idx="1" type="subTitle"/>
          </p:nvPr>
        </p:nvSpPr>
        <p:spPr>
          <a:xfrm>
            <a:off x="780954" y="55756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